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</p:sldIdLst>
  <p:sldSz cx="457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>
      <p:cViewPr varScale="1">
        <p:scale>
          <a:sx n="96" d="100"/>
          <a:sy n="96" d="100"/>
        </p:scale>
        <p:origin x="240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122363"/>
            <a:ext cx="3886200" cy="2387600"/>
          </a:xfrm>
        </p:spPr>
        <p:txBody>
          <a:bodyPr anchor="b"/>
          <a:lstStyle>
            <a:lvl1pPr algn="ctr">
              <a:defRPr sz="3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3602038"/>
            <a:ext cx="3429000" cy="1655762"/>
          </a:xfrm>
        </p:spPr>
        <p:txBody>
          <a:bodyPr/>
          <a:lstStyle>
            <a:lvl1pPr marL="0" indent="0" algn="ctr">
              <a:buNone/>
              <a:defRPr sz="1200"/>
            </a:lvl1pPr>
            <a:lvl2pPr marL="228600" indent="0" algn="ctr">
              <a:buNone/>
              <a:defRPr sz="1000"/>
            </a:lvl2pPr>
            <a:lvl3pPr marL="457200" indent="0" algn="ctr">
              <a:buNone/>
              <a:defRPr sz="900"/>
            </a:lvl3pPr>
            <a:lvl4pPr marL="685800" indent="0" algn="ctr">
              <a:buNone/>
              <a:defRPr sz="800"/>
            </a:lvl4pPr>
            <a:lvl5pPr marL="914400" indent="0" algn="ctr">
              <a:buNone/>
              <a:defRPr sz="800"/>
            </a:lvl5pPr>
            <a:lvl6pPr marL="1143000" indent="0" algn="ctr">
              <a:buNone/>
              <a:defRPr sz="800"/>
            </a:lvl6pPr>
            <a:lvl7pPr marL="1371600" indent="0" algn="ctr">
              <a:buNone/>
              <a:defRPr sz="800"/>
            </a:lvl7pPr>
            <a:lvl8pPr marL="1600200" indent="0" algn="ctr">
              <a:buNone/>
              <a:defRPr sz="800"/>
            </a:lvl8pPr>
            <a:lvl9pPr marL="1828800" indent="0" algn="ctr">
              <a:buNone/>
              <a:defRPr sz="8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2D4B-E24B-4FEC-87DA-0717DFB05804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5E2D-36D5-4D2E-A866-542915890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378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2D4B-E24B-4FEC-87DA-0717DFB05804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5E2D-36D5-4D2E-A866-542915890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650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71838" y="365125"/>
            <a:ext cx="985838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" y="365125"/>
            <a:ext cx="2900363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2D4B-E24B-4FEC-87DA-0717DFB05804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5E2D-36D5-4D2E-A866-542915890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721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2D4B-E24B-4FEC-87DA-0717DFB05804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5E2D-36D5-4D2E-A866-542915890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209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944" y="1709740"/>
            <a:ext cx="3943350" cy="2852737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944" y="4589465"/>
            <a:ext cx="3943350" cy="1500187"/>
          </a:xfr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2286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4572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6858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9144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1430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3716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6002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18288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2D4B-E24B-4FEC-87DA-0717DFB05804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5E2D-36D5-4D2E-A866-542915890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786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" y="1825625"/>
            <a:ext cx="19431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14575" y="1825625"/>
            <a:ext cx="19431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2D4B-E24B-4FEC-87DA-0717DFB05804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5E2D-36D5-4D2E-A866-542915890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90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365127"/>
            <a:ext cx="394335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921" y="1681163"/>
            <a:ext cx="1934170" cy="82391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4921" y="2505075"/>
            <a:ext cx="193417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14575" y="1681163"/>
            <a:ext cx="1943696" cy="82391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14575" y="2505075"/>
            <a:ext cx="1943696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2D4B-E24B-4FEC-87DA-0717DFB05804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5E2D-36D5-4D2E-A866-542915890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67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2D4B-E24B-4FEC-87DA-0717DFB05804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5E2D-36D5-4D2E-A866-542915890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419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2D4B-E24B-4FEC-87DA-0717DFB05804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5E2D-36D5-4D2E-A866-542915890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58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457200"/>
            <a:ext cx="1474589" cy="1600200"/>
          </a:xfrm>
        </p:spPr>
        <p:txBody>
          <a:bodyPr anchor="b"/>
          <a:lstStyle>
            <a:lvl1pPr>
              <a:defRPr sz="1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695" y="987427"/>
            <a:ext cx="2314575" cy="487362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1" y="2057400"/>
            <a:ext cx="1474589" cy="3811588"/>
          </a:xfr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2D4B-E24B-4FEC-87DA-0717DFB05804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5E2D-36D5-4D2E-A866-542915890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9316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457200"/>
            <a:ext cx="1474589" cy="1600200"/>
          </a:xfrm>
        </p:spPr>
        <p:txBody>
          <a:bodyPr anchor="b"/>
          <a:lstStyle>
            <a:lvl1pPr>
              <a:defRPr sz="1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3695" y="987427"/>
            <a:ext cx="2314575" cy="4873625"/>
          </a:xfrm>
        </p:spPr>
        <p:txBody>
          <a:bodyPr anchor="t"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1" y="2057400"/>
            <a:ext cx="1474589" cy="3811588"/>
          </a:xfr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2D4B-E24B-4FEC-87DA-0717DFB05804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5E2D-36D5-4D2E-A866-542915890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951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" y="365127"/>
            <a:ext cx="39433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" y="1825625"/>
            <a:ext cx="3943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4325" y="6356352"/>
            <a:ext cx="1028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F2D4B-E24B-4FEC-87DA-0717DFB05804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4475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28975" y="6356352"/>
            <a:ext cx="1028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35E2D-36D5-4D2E-A866-542915890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003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kumimoji="1"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4300" indent="-114300" algn="l" defTabSz="4572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ポスター賞 投票用紙"/>
          <p:cNvSpPr txBox="1"/>
          <p:nvPr/>
        </p:nvSpPr>
        <p:spPr>
          <a:xfrm>
            <a:off x="233657" y="336592"/>
            <a:ext cx="4100437" cy="296191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9503" tIns="9503" rIns="9503" bIns="9503" numCol="1" anchor="ctr">
            <a:spAutoFit/>
          </a:bodyPr>
          <a:lstStyle>
            <a:lvl1pPr>
              <a:defRPr sz="1800">
                <a:latin typeface="ヒラギノ丸ゴ Pro W4"/>
                <a:ea typeface="ヒラギノ丸ゴ Pro W4"/>
                <a:cs typeface="ヒラギノ丸ゴ Pro W4"/>
                <a:sym typeface="ヒラギノ丸ゴ Pro W4"/>
              </a:defRPr>
            </a:lvl1pPr>
          </a:lstStyle>
          <a:p>
            <a:pPr algn="ctr" defTabSz="388691" hangingPunct="0"/>
            <a:r>
              <a:rPr kumimoji="0" lang="en-US" altLang="ja-JP" b="1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1. </a:t>
            </a:r>
            <a:r>
              <a:rPr kumimoji="0" lang="ja-JP" altLang="en-US" b="1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学生を対象とした</a:t>
            </a:r>
            <a:r>
              <a:rPr kumimoji="0" b="1" kern="0" dirty="0" err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ポスター賞</a:t>
            </a:r>
            <a:r>
              <a:rPr kumimoji="0" b="1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投票用紙</a:t>
            </a:r>
          </a:p>
        </p:txBody>
      </p:sp>
      <p:sp>
        <p:nvSpPr>
          <p:cNvPr id="5" name="対象の中からポスター賞にふさわしいと思われる発表を1件選び、ポスター番号の欄に丸印をつけてください。"/>
          <p:cNvSpPr txBox="1"/>
          <p:nvPr/>
        </p:nvSpPr>
        <p:spPr>
          <a:xfrm>
            <a:off x="341905" y="694445"/>
            <a:ext cx="3883944" cy="665522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9503" tIns="9503" rIns="9503" bIns="9503" numCol="1" anchor="ctr">
            <a:spAutoFit/>
          </a:bodyPr>
          <a:lstStyle>
            <a:lvl1pPr algn="l">
              <a:defRPr>
                <a:latin typeface="ヒラギノ丸ゴ Pro W4"/>
                <a:ea typeface="ヒラギノ丸ゴ Pro W4"/>
                <a:cs typeface="ヒラギノ丸ゴ Pro W4"/>
                <a:sym typeface="ヒラギノ丸ゴ Pro W4"/>
              </a:defRPr>
            </a:lvl1pPr>
          </a:lstStyle>
          <a:p>
            <a:pPr defTabSz="388691" hangingPunct="0"/>
            <a:r>
              <a:rPr kumimoji="0" lang="ja-JP" altLang="en-US" sz="14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学生を</a:t>
            </a:r>
            <a:r>
              <a:rPr kumimoji="0" sz="14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対象</a:t>
            </a:r>
            <a:r>
              <a:rPr kumimoji="0" lang="ja-JP" altLang="en-US" sz="14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とした下記の演題</a:t>
            </a:r>
            <a:r>
              <a:rPr kumimoji="0" sz="1400" kern="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の中からポスター賞にふさわしいと思われる発表を</a:t>
            </a:r>
            <a:r>
              <a:rPr kumimoji="0" sz="14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1件選び、ポスター番号の欄に丸印をつけてください。</a:t>
            </a:r>
          </a:p>
        </p:txBody>
      </p:sp>
      <p:sp>
        <p:nvSpPr>
          <p:cNvPr id="7" name="ポスター賞 投票用紙"/>
          <p:cNvSpPr txBox="1"/>
          <p:nvPr/>
        </p:nvSpPr>
        <p:spPr>
          <a:xfrm>
            <a:off x="41493" y="3567661"/>
            <a:ext cx="4302415" cy="296191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9503" tIns="9503" rIns="9503" bIns="9503" numCol="1" anchor="ctr">
            <a:spAutoFit/>
          </a:bodyPr>
          <a:lstStyle>
            <a:lvl1pPr>
              <a:defRPr sz="1800">
                <a:latin typeface="ヒラギノ丸ゴ Pro W4"/>
                <a:ea typeface="ヒラギノ丸ゴ Pro W4"/>
                <a:cs typeface="ヒラギノ丸ゴ Pro W4"/>
                <a:sym typeface="ヒラギノ丸ゴ Pro W4"/>
              </a:defRPr>
            </a:lvl1pPr>
          </a:lstStyle>
          <a:p>
            <a:pPr algn="ctr" defTabSz="388691" hangingPunct="0"/>
            <a:r>
              <a:rPr kumimoji="0" lang="en-US" altLang="ja-JP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2. </a:t>
            </a:r>
            <a:r>
              <a:rPr kumimoji="0" lang="ja-JP" altLang="en-US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教職員を対象とした</a:t>
            </a:r>
            <a:r>
              <a:rPr kumimoji="0" kern="0" dirty="0" err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ポスター賞</a:t>
            </a:r>
            <a:r>
              <a:rPr kumimoji="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投票用紙</a:t>
            </a:r>
          </a:p>
        </p:txBody>
      </p:sp>
      <p:sp>
        <p:nvSpPr>
          <p:cNvPr id="8" name="対象の中からポスター賞にふさわしいと思われる発表を1件選び、ポスター番号の欄に丸印をつけてください。"/>
          <p:cNvSpPr txBox="1"/>
          <p:nvPr/>
        </p:nvSpPr>
        <p:spPr>
          <a:xfrm>
            <a:off x="234963" y="3920876"/>
            <a:ext cx="4046873" cy="665522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9503" tIns="9503" rIns="9503" bIns="9503" numCol="1" anchor="ctr">
            <a:spAutoFit/>
          </a:bodyPr>
          <a:lstStyle>
            <a:lvl1pPr algn="l">
              <a:defRPr>
                <a:latin typeface="ヒラギノ丸ゴ Pro W4"/>
                <a:ea typeface="ヒラギノ丸ゴ Pro W4"/>
                <a:cs typeface="ヒラギノ丸ゴ Pro W4"/>
                <a:sym typeface="ヒラギノ丸ゴ Pro W4"/>
              </a:defRPr>
            </a:lvl1pPr>
          </a:lstStyle>
          <a:p>
            <a:pPr defTabSz="388691" hangingPunct="0"/>
            <a:r>
              <a:rPr kumimoji="0" lang="ja-JP" altLang="en-US" sz="14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教職員を</a:t>
            </a:r>
            <a:r>
              <a:rPr kumimoji="0" sz="14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対象</a:t>
            </a:r>
            <a:r>
              <a:rPr kumimoji="0" lang="ja-JP" altLang="en-US" sz="14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とした下記の演題</a:t>
            </a:r>
            <a:r>
              <a:rPr kumimoji="0" sz="14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の中からポスター賞にふさわしいと思われる発表を1件選び、ポスター番号の欄に丸印をつけてください。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33991"/>
              </p:ext>
            </p:extLst>
          </p:nvPr>
        </p:nvGraphicFramePr>
        <p:xfrm>
          <a:off x="333954" y="4723078"/>
          <a:ext cx="3864336" cy="1937275"/>
        </p:xfrm>
        <a:graphic>
          <a:graphicData uri="http://schemas.openxmlformats.org/drawingml/2006/table">
            <a:tbl>
              <a:tblPr/>
              <a:tblGrid>
                <a:gridCol w="552048">
                  <a:extLst>
                    <a:ext uri="{9D8B030D-6E8A-4147-A177-3AD203B41FA5}">
                      <a16:colId xmlns:a16="http://schemas.microsoft.com/office/drawing/2014/main" val="938209674"/>
                    </a:ext>
                  </a:extLst>
                </a:gridCol>
                <a:gridCol w="552048">
                  <a:extLst>
                    <a:ext uri="{9D8B030D-6E8A-4147-A177-3AD203B41FA5}">
                      <a16:colId xmlns:a16="http://schemas.microsoft.com/office/drawing/2014/main" val="1903424208"/>
                    </a:ext>
                  </a:extLst>
                </a:gridCol>
                <a:gridCol w="552048">
                  <a:extLst>
                    <a:ext uri="{9D8B030D-6E8A-4147-A177-3AD203B41FA5}">
                      <a16:colId xmlns:a16="http://schemas.microsoft.com/office/drawing/2014/main" val="2095353305"/>
                    </a:ext>
                  </a:extLst>
                </a:gridCol>
                <a:gridCol w="552048">
                  <a:extLst>
                    <a:ext uri="{9D8B030D-6E8A-4147-A177-3AD203B41FA5}">
                      <a16:colId xmlns:a16="http://schemas.microsoft.com/office/drawing/2014/main" val="130535762"/>
                    </a:ext>
                  </a:extLst>
                </a:gridCol>
                <a:gridCol w="552048">
                  <a:extLst>
                    <a:ext uri="{9D8B030D-6E8A-4147-A177-3AD203B41FA5}">
                      <a16:colId xmlns:a16="http://schemas.microsoft.com/office/drawing/2014/main" val="1327436333"/>
                    </a:ext>
                  </a:extLst>
                </a:gridCol>
                <a:gridCol w="552048">
                  <a:extLst>
                    <a:ext uri="{9D8B030D-6E8A-4147-A177-3AD203B41FA5}">
                      <a16:colId xmlns:a16="http://schemas.microsoft.com/office/drawing/2014/main" val="1085280042"/>
                    </a:ext>
                  </a:extLst>
                </a:gridCol>
                <a:gridCol w="552048">
                  <a:extLst>
                    <a:ext uri="{9D8B030D-6E8A-4147-A177-3AD203B41FA5}">
                      <a16:colId xmlns:a16="http://schemas.microsoft.com/office/drawing/2014/main" val="1618528703"/>
                    </a:ext>
                  </a:extLst>
                </a:gridCol>
              </a:tblGrid>
              <a:tr h="287839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⑯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⑰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⑱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⑲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⑳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㉑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㉒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324977"/>
                  </a:ext>
                </a:extLst>
              </a:tr>
              <a:tr h="57097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2775393"/>
                  </a:ext>
                </a:extLst>
              </a:tr>
              <a:tr h="21964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1564" marR="1564" marT="15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564" marR="1564" marT="15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564" marR="1564" marT="15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4645209"/>
                  </a:ext>
                </a:extLst>
              </a:tr>
              <a:tr h="287839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㉓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㉔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㉕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㉖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㉗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564" marR="1564" marT="15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009905"/>
                  </a:ext>
                </a:extLst>
              </a:tr>
              <a:tr h="57097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564" marR="1564" marT="15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957038"/>
                  </a:ext>
                </a:extLst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807886"/>
              </p:ext>
            </p:extLst>
          </p:nvPr>
        </p:nvGraphicFramePr>
        <p:xfrm>
          <a:off x="330203" y="1489130"/>
          <a:ext cx="3943352" cy="1833188"/>
        </p:xfrm>
        <a:graphic>
          <a:graphicData uri="http://schemas.openxmlformats.org/drawingml/2006/table">
            <a:tbl>
              <a:tblPr/>
              <a:tblGrid>
                <a:gridCol w="492919">
                  <a:extLst>
                    <a:ext uri="{9D8B030D-6E8A-4147-A177-3AD203B41FA5}">
                      <a16:colId xmlns:a16="http://schemas.microsoft.com/office/drawing/2014/main" val="3197286893"/>
                    </a:ext>
                  </a:extLst>
                </a:gridCol>
                <a:gridCol w="492919">
                  <a:extLst>
                    <a:ext uri="{9D8B030D-6E8A-4147-A177-3AD203B41FA5}">
                      <a16:colId xmlns:a16="http://schemas.microsoft.com/office/drawing/2014/main" val="568281717"/>
                    </a:ext>
                  </a:extLst>
                </a:gridCol>
                <a:gridCol w="492919">
                  <a:extLst>
                    <a:ext uri="{9D8B030D-6E8A-4147-A177-3AD203B41FA5}">
                      <a16:colId xmlns:a16="http://schemas.microsoft.com/office/drawing/2014/main" val="1914656953"/>
                    </a:ext>
                  </a:extLst>
                </a:gridCol>
                <a:gridCol w="492919">
                  <a:extLst>
                    <a:ext uri="{9D8B030D-6E8A-4147-A177-3AD203B41FA5}">
                      <a16:colId xmlns:a16="http://schemas.microsoft.com/office/drawing/2014/main" val="316976060"/>
                    </a:ext>
                  </a:extLst>
                </a:gridCol>
                <a:gridCol w="492919">
                  <a:extLst>
                    <a:ext uri="{9D8B030D-6E8A-4147-A177-3AD203B41FA5}">
                      <a16:colId xmlns:a16="http://schemas.microsoft.com/office/drawing/2014/main" val="1015662916"/>
                    </a:ext>
                  </a:extLst>
                </a:gridCol>
                <a:gridCol w="492919">
                  <a:extLst>
                    <a:ext uri="{9D8B030D-6E8A-4147-A177-3AD203B41FA5}">
                      <a16:colId xmlns:a16="http://schemas.microsoft.com/office/drawing/2014/main" val="3065464410"/>
                    </a:ext>
                  </a:extLst>
                </a:gridCol>
                <a:gridCol w="492919">
                  <a:extLst>
                    <a:ext uri="{9D8B030D-6E8A-4147-A177-3AD203B41FA5}">
                      <a16:colId xmlns:a16="http://schemas.microsoft.com/office/drawing/2014/main" val="838530325"/>
                    </a:ext>
                  </a:extLst>
                </a:gridCol>
                <a:gridCol w="492919">
                  <a:extLst>
                    <a:ext uri="{9D8B030D-6E8A-4147-A177-3AD203B41FA5}">
                      <a16:colId xmlns:a16="http://schemas.microsoft.com/office/drawing/2014/main" val="1551865144"/>
                    </a:ext>
                  </a:extLst>
                </a:gridCol>
              </a:tblGrid>
              <a:tr h="307098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①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②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③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④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⑤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⑥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⑦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⑧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3675284"/>
                  </a:ext>
                </a:extLst>
              </a:tr>
              <a:tr h="530506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7871221"/>
                  </a:ext>
                </a:extLst>
              </a:tr>
              <a:tr h="3537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184738"/>
                  </a:ext>
                </a:extLst>
              </a:tr>
              <a:tr h="307098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⑨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⑩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⑪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⑫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⑬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⑭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⑮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4966876"/>
                  </a:ext>
                </a:extLst>
              </a:tr>
              <a:tr h="530506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555923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1694289" y="5112"/>
            <a:ext cx="28777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2024</a:t>
            </a:r>
            <a:r>
              <a:rPr lang="ja-JP" altLang="en-US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年度先端酵素学研究所交流シンポジウム</a:t>
            </a:r>
            <a:endParaRPr kumimoji="1" lang="ja-JP" altLang="en-US" sz="1050" dirty="0">
              <a:solidFill>
                <a:schemeClr val="tx1">
                  <a:lumMod val="50000"/>
                  <a:lumOff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9599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ポスター賞 投票用紙"/>
          <p:cNvSpPr txBox="1"/>
          <p:nvPr/>
        </p:nvSpPr>
        <p:spPr>
          <a:xfrm>
            <a:off x="233657" y="336592"/>
            <a:ext cx="4100437" cy="296191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9503" tIns="9503" rIns="9503" bIns="9503" numCol="1" anchor="ctr">
            <a:spAutoFit/>
          </a:bodyPr>
          <a:lstStyle>
            <a:lvl1pPr>
              <a:defRPr sz="1800">
                <a:latin typeface="ヒラギノ丸ゴ Pro W4"/>
                <a:ea typeface="ヒラギノ丸ゴ Pro W4"/>
                <a:cs typeface="ヒラギノ丸ゴ Pro W4"/>
                <a:sym typeface="ヒラギノ丸ゴ Pro W4"/>
              </a:defRPr>
            </a:lvl1pPr>
          </a:lstStyle>
          <a:p>
            <a:pPr algn="ctr" defTabSz="388691" hangingPunct="0"/>
            <a:r>
              <a:rPr kumimoji="0" lang="en-US" altLang="ja-JP" b="1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1. </a:t>
            </a:r>
            <a:r>
              <a:rPr kumimoji="0" lang="ja-JP" altLang="en-US" b="1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学生を対象とした</a:t>
            </a:r>
            <a:r>
              <a:rPr kumimoji="0" b="1" kern="0" dirty="0" err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ポスター賞</a:t>
            </a:r>
            <a:r>
              <a:rPr kumimoji="0" b="1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投票用紙</a:t>
            </a:r>
          </a:p>
        </p:txBody>
      </p:sp>
      <p:sp>
        <p:nvSpPr>
          <p:cNvPr id="5" name="対象の中からポスター賞にふさわしいと思われる発表を1件選び、ポスター番号の欄に丸印をつけてください。"/>
          <p:cNvSpPr txBox="1"/>
          <p:nvPr/>
        </p:nvSpPr>
        <p:spPr>
          <a:xfrm>
            <a:off x="341905" y="694445"/>
            <a:ext cx="3883944" cy="665522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9503" tIns="9503" rIns="9503" bIns="9503" numCol="1" anchor="ctr">
            <a:spAutoFit/>
          </a:bodyPr>
          <a:lstStyle>
            <a:lvl1pPr algn="l">
              <a:defRPr>
                <a:latin typeface="ヒラギノ丸ゴ Pro W4"/>
                <a:ea typeface="ヒラギノ丸ゴ Pro W4"/>
                <a:cs typeface="ヒラギノ丸ゴ Pro W4"/>
                <a:sym typeface="ヒラギノ丸ゴ Pro W4"/>
              </a:defRPr>
            </a:lvl1pPr>
          </a:lstStyle>
          <a:p>
            <a:pPr defTabSz="388691" hangingPunct="0"/>
            <a:r>
              <a:rPr kumimoji="0" lang="ja-JP" altLang="en-US" sz="14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学生を</a:t>
            </a:r>
            <a:r>
              <a:rPr kumimoji="0" sz="14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対象</a:t>
            </a:r>
            <a:r>
              <a:rPr kumimoji="0" lang="ja-JP" altLang="en-US" sz="14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とした下記の演題</a:t>
            </a:r>
            <a:r>
              <a:rPr kumimoji="0" sz="1400" kern="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の中からポスター賞にふさわしいと思われる発表を</a:t>
            </a:r>
            <a:r>
              <a:rPr kumimoji="0" sz="14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1件選び、ポスター番号の欄に丸印をつけてください。</a:t>
            </a:r>
          </a:p>
        </p:txBody>
      </p:sp>
      <p:sp>
        <p:nvSpPr>
          <p:cNvPr id="7" name="ポスター賞 投票用紙"/>
          <p:cNvSpPr txBox="1"/>
          <p:nvPr/>
        </p:nvSpPr>
        <p:spPr>
          <a:xfrm>
            <a:off x="41493" y="3567661"/>
            <a:ext cx="4302415" cy="296191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9503" tIns="9503" rIns="9503" bIns="9503" numCol="1" anchor="ctr">
            <a:spAutoFit/>
          </a:bodyPr>
          <a:lstStyle>
            <a:lvl1pPr>
              <a:defRPr sz="1800">
                <a:latin typeface="ヒラギノ丸ゴ Pro W4"/>
                <a:ea typeface="ヒラギノ丸ゴ Pro W4"/>
                <a:cs typeface="ヒラギノ丸ゴ Pro W4"/>
                <a:sym typeface="ヒラギノ丸ゴ Pro W4"/>
              </a:defRPr>
            </a:lvl1pPr>
          </a:lstStyle>
          <a:p>
            <a:pPr algn="ctr" defTabSz="388691" hangingPunct="0"/>
            <a:r>
              <a:rPr kumimoji="0" lang="en-US" altLang="ja-JP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2. </a:t>
            </a:r>
            <a:r>
              <a:rPr kumimoji="0" lang="ja-JP" altLang="en-US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教職員を対象とした</a:t>
            </a:r>
            <a:r>
              <a:rPr kumimoji="0" kern="0" dirty="0" err="1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ポスター賞</a:t>
            </a:r>
            <a:r>
              <a:rPr kumimoji="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投票用紙</a:t>
            </a:r>
          </a:p>
        </p:txBody>
      </p:sp>
      <p:sp>
        <p:nvSpPr>
          <p:cNvPr id="8" name="対象の中からポスター賞にふさわしいと思われる発表を1件選び、ポスター番号の欄に丸印をつけてください。"/>
          <p:cNvSpPr txBox="1"/>
          <p:nvPr/>
        </p:nvSpPr>
        <p:spPr>
          <a:xfrm>
            <a:off x="234963" y="3920876"/>
            <a:ext cx="4046873" cy="665522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9503" tIns="9503" rIns="9503" bIns="9503" numCol="1" anchor="ctr">
            <a:spAutoFit/>
          </a:bodyPr>
          <a:lstStyle>
            <a:lvl1pPr algn="l">
              <a:defRPr>
                <a:latin typeface="ヒラギノ丸ゴ Pro W4"/>
                <a:ea typeface="ヒラギノ丸ゴ Pro W4"/>
                <a:cs typeface="ヒラギノ丸ゴ Pro W4"/>
                <a:sym typeface="ヒラギノ丸ゴ Pro W4"/>
              </a:defRPr>
            </a:lvl1pPr>
          </a:lstStyle>
          <a:p>
            <a:pPr defTabSz="388691" hangingPunct="0"/>
            <a:r>
              <a:rPr kumimoji="0" lang="ja-JP" altLang="en-US" sz="14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教職員を</a:t>
            </a:r>
            <a:r>
              <a:rPr kumimoji="0" sz="14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対象</a:t>
            </a:r>
            <a:r>
              <a:rPr kumimoji="0" lang="ja-JP" altLang="en-US" sz="14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とした下記の演題</a:t>
            </a:r>
            <a:r>
              <a:rPr kumimoji="0" sz="14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の中からポスター賞にふさわしいと思われる発表を1件選び、ポスター番号の欄に丸印をつけてください。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/>
          </p:nvPr>
        </p:nvGraphicFramePr>
        <p:xfrm>
          <a:off x="333954" y="4723078"/>
          <a:ext cx="3864336" cy="1937275"/>
        </p:xfrm>
        <a:graphic>
          <a:graphicData uri="http://schemas.openxmlformats.org/drawingml/2006/table">
            <a:tbl>
              <a:tblPr/>
              <a:tblGrid>
                <a:gridCol w="552048">
                  <a:extLst>
                    <a:ext uri="{9D8B030D-6E8A-4147-A177-3AD203B41FA5}">
                      <a16:colId xmlns:a16="http://schemas.microsoft.com/office/drawing/2014/main" val="938209674"/>
                    </a:ext>
                  </a:extLst>
                </a:gridCol>
                <a:gridCol w="552048">
                  <a:extLst>
                    <a:ext uri="{9D8B030D-6E8A-4147-A177-3AD203B41FA5}">
                      <a16:colId xmlns:a16="http://schemas.microsoft.com/office/drawing/2014/main" val="1903424208"/>
                    </a:ext>
                  </a:extLst>
                </a:gridCol>
                <a:gridCol w="552048">
                  <a:extLst>
                    <a:ext uri="{9D8B030D-6E8A-4147-A177-3AD203B41FA5}">
                      <a16:colId xmlns:a16="http://schemas.microsoft.com/office/drawing/2014/main" val="2095353305"/>
                    </a:ext>
                  </a:extLst>
                </a:gridCol>
                <a:gridCol w="552048">
                  <a:extLst>
                    <a:ext uri="{9D8B030D-6E8A-4147-A177-3AD203B41FA5}">
                      <a16:colId xmlns:a16="http://schemas.microsoft.com/office/drawing/2014/main" val="130535762"/>
                    </a:ext>
                  </a:extLst>
                </a:gridCol>
                <a:gridCol w="552048">
                  <a:extLst>
                    <a:ext uri="{9D8B030D-6E8A-4147-A177-3AD203B41FA5}">
                      <a16:colId xmlns:a16="http://schemas.microsoft.com/office/drawing/2014/main" val="1327436333"/>
                    </a:ext>
                  </a:extLst>
                </a:gridCol>
                <a:gridCol w="552048">
                  <a:extLst>
                    <a:ext uri="{9D8B030D-6E8A-4147-A177-3AD203B41FA5}">
                      <a16:colId xmlns:a16="http://schemas.microsoft.com/office/drawing/2014/main" val="1085280042"/>
                    </a:ext>
                  </a:extLst>
                </a:gridCol>
                <a:gridCol w="552048">
                  <a:extLst>
                    <a:ext uri="{9D8B030D-6E8A-4147-A177-3AD203B41FA5}">
                      <a16:colId xmlns:a16="http://schemas.microsoft.com/office/drawing/2014/main" val="1618528703"/>
                    </a:ext>
                  </a:extLst>
                </a:gridCol>
              </a:tblGrid>
              <a:tr h="287839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⑯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⑰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⑱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⑲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⑳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㉑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㉒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324977"/>
                  </a:ext>
                </a:extLst>
              </a:tr>
              <a:tr h="57097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2775393"/>
                  </a:ext>
                </a:extLst>
              </a:tr>
              <a:tr h="21964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1564" marR="1564" marT="15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564" marR="1564" marT="15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564" marR="1564" marT="15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4645209"/>
                  </a:ext>
                </a:extLst>
              </a:tr>
              <a:tr h="287839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㉓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㉔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㉕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㉖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㉗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564" marR="1564" marT="15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009905"/>
                  </a:ext>
                </a:extLst>
              </a:tr>
              <a:tr h="57097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564" marR="1564" marT="1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564" marR="1564" marT="15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957038"/>
                  </a:ext>
                </a:extLst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/>
          </p:nvPr>
        </p:nvGraphicFramePr>
        <p:xfrm>
          <a:off x="330203" y="1489130"/>
          <a:ext cx="3943352" cy="1833188"/>
        </p:xfrm>
        <a:graphic>
          <a:graphicData uri="http://schemas.openxmlformats.org/drawingml/2006/table">
            <a:tbl>
              <a:tblPr/>
              <a:tblGrid>
                <a:gridCol w="492919">
                  <a:extLst>
                    <a:ext uri="{9D8B030D-6E8A-4147-A177-3AD203B41FA5}">
                      <a16:colId xmlns:a16="http://schemas.microsoft.com/office/drawing/2014/main" val="3197286893"/>
                    </a:ext>
                  </a:extLst>
                </a:gridCol>
                <a:gridCol w="492919">
                  <a:extLst>
                    <a:ext uri="{9D8B030D-6E8A-4147-A177-3AD203B41FA5}">
                      <a16:colId xmlns:a16="http://schemas.microsoft.com/office/drawing/2014/main" val="568281717"/>
                    </a:ext>
                  </a:extLst>
                </a:gridCol>
                <a:gridCol w="492919">
                  <a:extLst>
                    <a:ext uri="{9D8B030D-6E8A-4147-A177-3AD203B41FA5}">
                      <a16:colId xmlns:a16="http://schemas.microsoft.com/office/drawing/2014/main" val="1914656953"/>
                    </a:ext>
                  </a:extLst>
                </a:gridCol>
                <a:gridCol w="492919">
                  <a:extLst>
                    <a:ext uri="{9D8B030D-6E8A-4147-A177-3AD203B41FA5}">
                      <a16:colId xmlns:a16="http://schemas.microsoft.com/office/drawing/2014/main" val="316976060"/>
                    </a:ext>
                  </a:extLst>
                </a:gridCol>
                <a:gridCol w="492919">
                  <a:extLst>
                    <a:ext uri="{9D8B030D-6E8A-4147-A177-3AD203B41FA5}">
                      <a16:colId xmlns:a16="http://schemas.microsoft.com/office/drawing/2014/main" val="1015662916"/>
                    </a:ext>
                  </a:extLst>
                </a:gridCol>
                <a:gridCol w="492919">
                  <a:extLst>
                    <a:ext uri="{9D8B030D-6E8A-4147-A177-3AD203B41FA5}">
                      <a16:colId xmlns:a16="http://schemas.microsoft.com/office/drawing/2014/main" val="3065464410"/>
                    </a:ext>
                  </a:extLst>
                </a:gridCol>
                <a:gridCol w="492919">
                  <a:extLst>
                    <a:ext uri="{9D8B030D-6E8A-4147-A177-3AD203B41FA5}">
                      <a16:colId xmlns:a16="http://schemas.microsoft.com/office/drawing/2014/main" val="838530325"/>
                    </a:ext>
                  </a:extLst>
                </a:gridCol>
                <a:gridCol w="492919">
                  <a:extLst>
                    <a:ext uri="{9D8B030D-6E8A-4147-A177-3AD203B41FA5}">
                      <a16:colId xmlns:a16="http://schemas.microsoft.com/office/drawing/2014/main" val="1551865144"/>
                    </a:ext>
                  </a:extLst>
                </a:gridCol>
              </a:tblGrid>
              <a:tr h="307098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①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②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③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④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⑤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⑥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⑦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⑧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3675284"/>
                  </a:ext>
                </a:extLst>
              </a:tr>
              <a:tr h="530506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7871221"/>
                  </a:ext>
                </a:extLst>
              </a:tr>
              <a:tr h="3537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184738"/>
                  </a:ext>
                </a:extLst>
              </a:tr>
              <a:tr h="307098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⑨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⑩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⑪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⑫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⑬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⑭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⑮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4966876"/>
                  </a:ext>
                </a:extLst>
              </a:tr>
              <a:tr h="530506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580" marR="5580" marT="5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555923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1694289" y="5112"/>
            <a:ext cx="28777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2024</a:t>
            </a:r>
            <a:r>
              <a:rPr lang="ja-JP" altLang="en-US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年度先端酵素学研究所交流シンポジウム</a:t>
            </a:r>
            <a:endParaRPr kumimoji="1" lang="ja-JP" altLang="en-US" sz="1050" dirty="0">
              <a:solidFill>
                <a:schemeClr val="tx1">
                  <a:lumMod val="50000"/>
                  <a:lumOff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3742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156</Words>
  <Application>Microsoft Office PowerPoint</Application>
  <PresentationFormat>ユーザー設定</PresentationFormat>
  <Paragraphs>138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BIZ UDゴシック</vt:lpstr>
      <vt:lpstr>ＭＳ Ｐゴシック</vt:lpstr>
      <vt:lpstr>ヒラギノ丸ゴ Pro W4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6</cp:revision>
  <cp:lastPrinted>2024-07-31T01:04:05Z</cp:lastPrinted>
  <dcterms:created xsi:type="dcterms:W3CDTF">2024-07-26T04:04:59Z</dcterms:created>
  <dcterms:modified xsi:type="dcterms:W3CDTF">2024-08-05T23:28:40Z</dcterms:modified>
</cp:coreProperties>
</file>