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1" r:id="rId6"/>
    <p:sldId id="262" r:id="rId7"/>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2" d="100"/>
          <a:sy n="72" d="100"/>
        </p:scale>
        <p:origin x="2141"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339290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3475207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493420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212064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293374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47858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393354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2026540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249212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1786753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B24126-0BB7-45F8-BA7C-7046891C5A24}"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88488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CB24126-0BB7-45F8-BA7C-7046891C5A24}"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7C934B0-4B1E-4867-8D55-1527C65D84AB}" type="slidenum">
              <a:rPr kumimoji="1" lang="ja-JP" altLang="en-US" smtClean="0"/>
              <a:t>‹#›</a:t>
            </a:fld>
            <a:endParaRPr kumimoji="1" lang="ja-JP" altLang="en-US"/>
          </a:p>
        </p:txBody>
      </p:sp>
    </p:spTree>
    <p:extLst>
      <p:ext uri="{BB962C8B-B14F-4D97-AF65-F5344CB8AC3E}">
        <p14:creationId xmlns:p14="http://schemas.microsoft.com/office/powerpoint/2010/main" val="736441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35318" y="2105767"/>
            <a:ext cx="3247043" cy="5965736"/>
          </a:xfrm>
          <a:prstGeom prst="rect">
            <a:avLst/>
          </a:prstGeom>
          <a:noFill/>
        </p:spPr>
        <p:txBody>
          <a:bodyPr vert="eaVert" wrap="none" rtlCol="0">
            <a:spAutoFit/>
          </a:bodyPr>
          <a:lstStyle/>
          <a:p>
            <a:r>
              <a:rPr lang="ja-JP" altLang="en-US" sz="19900" b="1" dirty="0" smtClean="0">
                <a:latin typeface="+mn-ea"/>
              </a:rPr>
              <a:t>受</a:t>
            </a:r>
            <a:r>
              <a:rPr lang="ja-JP" altLang="en-US" sz="6000" b="1" dirty="0" smtClean="0">
                <a:latin typeface="+mn-ea"/>
              </a:rPr>
              <a:t>　</a:t>
            </a:r>
            <a:r>
              <a:rPr lang="ja-JP" altLang="en-US" sz="19900" b="1" dirty="0" smtClean="0">
                <a:latin typeface="+mn-ea"/>
              </a:rPr>
              <a:t>付</a:t>
            </a:r>
            <a:endParaRPr lang="ja-JP" altLang="en-US" sz="19900" b="1" dirty="0">
              <a:latin typeface="+mn-ea"/>
            </a:endParaRPr>
          </a:p>
        </p:txBody>
      </p:sp>
      <p:sp>
        <p:nvSpPr>
          <p:cNvPr id="5" name="テキスト ボックス 4"/>
          <p:cNvSpPr txBox="1"/>
          <p:nvPr/>
        </p:nvSpPr>
        <p:spPr>
          <a:xfrm>
            <a:off x="1519847" y="372138"/>
            <a:ext cx="3877986" cy="1569660"/>
          </a:xfrm>
          <a:prstGeom prst="rect">
            <a:avLst/>
          </a:prstGeom>
          <a:noFill/>
          <a:ln w="28575">
            <a:solidFill>
              <a:schemeClr val="accent5">
                <a:lumMod val="75000"/>
              </a:schemeClr>
            </a:solidFill>
          </a:ln>
        </p:spPr>
        <p:txBody>
          <a:bodyPr wrap="none" rtlCol="0">
            <a:spAutoFit/>
          </a:bodyPr>
          <a:lstStyle/>
          <a:p>
            <a:pPr algn="ctr"/>
            <a:r>
              <a:rPr lang="ja-JP" altLang="en-US" sz="4800" b="1" dirty="0">
                <a:solidFill>
                  <a:schemeClr val="accent5">
                    <a:lumMod val="75000"/>
                  </a:schemeClr>
                </a:solidFill>
                <a:latin typeface="+mn-ea"/>
              </a:rPr>
              <a:t>①</a:t>
            </a:r>
            <a:r>
              <a:rPr kumimoji="1" lang="ja-JP" altLang="en-US" sz="4800" b="1" dirty="0" smtClean="0">
                <a:solidFill>
                  <a:schemeClr val="accent5">
                    <a:lumMod val="75000"/>
                  </a:schemeClr>
                </a:solidFill>
                <a:latin typeface="+mn-ea"/>
              </a:rPr>
              <a:t>事前参加</a:t>
            </a:r>
            <a:endParaRPr kumimoji="1" lang="en-US" altLang="ja-JP" sz="4800" b="1" dirty="0" smtClean="0">
              <a:solidFill>
                <a:schemeClr val="accent5">
                  <a:lumMod val="75000"/>
                </a:schemeClr>
              </a:solidFill>
              <a:latin typeface="+mn-ea"/>
            </a:endParaRPr>
          </a:p>
          <a:p>
            <a:pPr algn="ctr"/>
            <a:r>
              <a:rPr kumimoji="1" lang="ja-JP" altLang="en-US" sz="4800" b="1" dirty="0" smtClean="0">
                <a:solidFill>
                  <a:schemeClr val="accent5">
                    <a:lumMod val="75000"/>
                  </a:schemeClr>
                </a:solidFill>
                <a:latin typeface="+mn-ea"/>
              </a:rPr>
              <a:t>登録済みの</a:t>
            </a:r>
            <a:r>
              <a:rPr lang="ja-JP" altLang="en-US" sz="4800" b="1" dirty="0">
                <a:solidFill>
                  <a:schemeClr val="accent5">
                    <a:lumMod val="75000"/>
                  </a:schemeClr>
                </a:solidFill>
                <a:latin typeface="+mn-ea"/>
              </a:rPr>
              <a:t>方</a:t>
            </a:r>
            <a:endParaRPr kumimoji="1" lang="ja-JP" altLang="en-US" sz="4800" b="1" dirty="0">
              <a:solidFill>
                <a:schemeClr val="accent5">
                  <a:lumMod val="75000"/>
                </a:schemeClr>
              </a:solidFill>
              <a:latin typeface="+mn-ea"/>
            </a:endParaRPr>
          </a:p>
        </p:txBody>
      </p:sp>
    </p:spTree>
    <p:extLst>
      <p:ext uri="{BB962C8B-B14F-4D97-AF65-F5344CB8AC3E}">
        <p14:creationId xmlns:p14="http://schemas.microsoft.com/office/powerpoint/2010/main" val="84233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00399" y="21266"/>
            <a:ext cx="3652283" cy="738664"/>
          </a:xfrm>
          <a:prstGeom prst="rect">
            <a:avLst/>
          </a:prstGeom>
        </p:spPr>
        <p:txBody>
          <a:bodyPr wrap="square">
            <a:spAutoFit/>
          </a:bodyPr>
          <a:lstStyle/>
          <a:p>
            <a:pPr algn="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2024</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年度</a:t>
            </a: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8</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月</a:t>
            </a: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9</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日（金）</a:t>
            </a:r>
          </a:p>
          <a:p>
            <a:pPr algn="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先端酵素学研究所内シンポジウム出席者（事前参加登録済み方）</a:t>
            </a:r>
            <a:endParaRPr lang="ja-JP" altLang="en-US" sz="1400" dirty="0">
              <a:solidFill>
                <a:schemeClr val="bg2">
                  <a:lumMod val="50000"/>
                </a:schemeClr>
              </a:solidFill>
              <a:latin typeface="BIZ UDゴシック" panose="020B0400000000000000" pitchFamily="49" charset="-128"/>
              <a:ea typeface="BIZ UDゴシック" panose="020B0400000000000000" pitchFamily="49"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25462717"/>
              </p:ext>
            </p:extLst>
          </p:nvPr>
        </p:nvGraphicFramePr>
        <p:xfrm>
          <a:off x="653901" y="2349790"/>
          <a:ext cx="5571460" cy="5891006"/>
        </p:xfrm>
        <a:graphic>
          <a:graphicData uri="http://schemas.openxmlformats.org/drawingml/2006/table">
            <a:tbl>
              <a:tblPr/>
              <a:tblGrid>
                <a:gridCol w="2812313">
                  <a:extLst>
                    <a:ext uri="{9D8B030D-6E8A-4147-A177-3AD203B41FA5}">
                      <a16:colId xmlns:a16="http://schemas.microsoft.com/office/drawing/2014/main" val="2086095401"/>
                    </a:ext>
                  </a:extLst>
                </a:gridCol>
                <a:gridCol w="2759147">
                  <a:extLst>
                    <a:ext uri="{9D8B030D-6E8A-4147-A177-3AD203B41FA5}">
                      <a16:colId xmlns:a16="http://schemas.microsoft.com/office/drawing/2014/main" val="3787007"/>
                    </a:ext>
                  </a:extLst>
                </a:gridCol>
              </a:tblGrid>
              <a:tr h="584796">
                <a:tc>
                  <a:txBody>
                    <a:bodyPr/>
                    <a:lstStyle/>
                    <a:p>
                      <a:pPr algn="ctr" fontAlgn="ctr"/>
                      <a:r>
                        <a:rPr lang="ja-JP" altLang="en-US" sz="1800" b="1" i="0" u="none" strike="noStrike" dirty="0">
                          <a:solidFill>
                            <a:srgbClr val="000000"/>
                          </a:solidFill>
                          <a:effectLst/>
                          <a:latin typeface="BIZ UDゴシック" panose="020B0400000000000000" pitchFamily="49" charset="-128"/>
                          <a:ea typeface="BIZ UDゴシック" panose="020B0400000000000000" pitchFamily="49" charset="-128"/>
                        </a:rPr>
                        <a:t>ご所属</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ja-JP" altLang="en-US" sz="1800" b="1" i="0" u="none" strike="noStrike" dirty="0">
                          <a:solidFill>
                            <a:srgbClr val="000000"/>
                          </a:solidFill>
                          <a:effectLst/>
                          <a:latin typeface="BIZ UDゴシック" panose="020B0400000000000000" pitchFamily="49" charset="-128"/>
                          <a:ea typeface="BIZ UDゴシック" panose="020B0400000000000000" pitchFamily="49" charset="-128"/>
                        </a:rPr>
                        <a:t>お名前</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90372034"/>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841547"/>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5703511"/>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6819030"/>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117136"/>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8585901"/>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367950"/>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7773829"/>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8185192"/>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2389889"/>
                  </a:ext>
                </a:extLst>
              </a:tr>
              <a:tr h="530621">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2101863"/>
                  </a:ext>
                </a:extLst>
              </a:tr>
            </a:tbl>
          </a:graphicData>
        </a:graphic>
      </p:graphicFrame>
      <p:sp>
        <p:nvSpPr>
          <p:cNvPr id="2" name="正方形/長方形 1"/>
          <p:cNvSpPr/>
          <p:nvPr/>
        </p:nvSpPr>
        <p:spPr>
          <a:xfrm>
            <a:off x="653901" y="1023945"/>
            <a:ext cx="5473112" cy="1061829"/>
          </a:xfrm>
          <a:prstGeom prst="rect">
            <a:avLst/>
          </a:prstGeom>
        </p:spPr>
        <p:txBody>
          <a:bodyPr wrap="square">
            <a:spAutoFit/>
          </a:bodyPr>
          <a:lstStyle/>
          <a:p>
            <a:r>
              <a:rPr lang="ja-JP" altLang="en-US" sz="1400" dirty="0" smtClean="0">
                <a:latin typeface="BIZ UDゴシック" panose="020B0400000000000000" pitchFamily="49" charset="-128"/>
                <a:ea typeface="BIZ UDゴシック" panose="020B0400000000000000" pitchFamily="49" charset="-128"/>
              </a:rPr>
              <a:t>職員証を持参していない方、</a:t>
            </a:r>
            <a:r>
              <a:rPr lang="en-US" altLang="ja-JP" sz="1400" dirty="0" smtClean="0">
                <a:latin typeface="BIZ UDゴシック" panose="020B0400000000000000" pitchFamily="49" charset="-128"/>
                <a:ea typeface="BIZ UDゴシック" panose="020B0400000000000000" pitchFamily="49" charset="-128"/>
              </a:rPr>
              <a:t>c</a:t>
            </a:r>
            <a:r>
              <a:rPr lang="ja-JP" altLang="en-US" sz="1400" dirty="0" smtClean="0">
                <a:latin typeface="BIZ UDゴシック" panose="020B0400000000000000" pitchFamily="49" charset="-128"/>
                <a:ea typeface="BIZ UDゴシック" panose="020B0400000000000000" pitchFamily="49" charset="-128"/>
              </a:rPr>
              <a:t>から始まる職員アカウントをお持ちでない方はご記入お願いします。</a:t>
            </a:r>
            <a:endParaRPr lang="en-US" altLang="ja-JP" sz="1400" dirty="0" smtClean="0">
              <a:latin typeface="BIZ UDゴシック" panose="020B0400000000000000" pitchFamily="49" charset="-128"/>
              <a:ea typeface="BIZ UDゴシック" panose="020B0400000000000000" pitchFamily="49" charset="-128"/>
            </a:endParaRPr>
          </a:p>
          <a:p>
            <a:endParaRPr lang="ja-JP" altLang="en-US" sz="7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ネームプレートも用意しておりますので、所属先とお名前を各自ご記入お願いします。</a:t>
            </a:r>
            <a:endParaRPr lang="ja-JP" altLang="en-US"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4582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35318" y="2105767"/>
            <a:ext cx="3247043" cy="5965736"/>
          </a:xfrm>
          <a:prstGeom prst="rect">
            <a:avLst/>
          </a:prstGeom>
          <a:noFill/>
        </p:spPr>
        <p:txBody>
          <a:bodyPr vert="eaVert" wrap="none" rtlCol="0">
            <a:spAutoFit/>
          </a:bodyPr>
          <a:lstStyle/>
          <a:p>
            <a:r>
              <a:rPr lang="ja-JP" altLang="en-US" sz="19900" b="1" dirty="0" smtClean="0">
                <a:latin typeface="+mn-ea"/>
              </a:rPr>
              <a:t>受</a:t>
            </a:r>
            <a:r>
              <a:rPr lang="ja-JP" altLang="en-US" sz="6000" b="1" dirty="0" smtClean="0">
                <a:latin typeface="+mn-ea"/>
              </a:rPr>
              <a:t>　</a:t>
            </a:r>
            <a:r>
              <a:rPr lang="ja-JP" altLang="en-US" sz="19900" b="1" dirty="0" smtClean="0">
                <a:latin typeface="+mn-ea"/>
              </a:rPr>
              <a:t>付</a:t>
            </a:r>
            <a:endParaRPr lang="ja-JP" altLang="en-US" sz="19900" b="1" dirty="0">
              <a:latin typeface="+mn-ea"/>
            </a:endParaRPr>
          </a:p>
        </p:txBody>
      </p:sp>
      <p:sp>
        <p:nvSpPr>
          <p:cNvPr id="5" name="テキスト ボックス 4"/>
          <p:cNvSpPr txBox="1"/>
          <p:nvPr/>
        </p:nvSpPr>
        <p:spPr>
          <a:xfrm>
            <a:off x="1519848" y="372138"/>
            <a:ext cx="3877986" cy="1569660"/>
          </a:xfrm>
          <a:prstGeom prst="rect">
            <a:avLst/>
          </a:prstGeom>
          <a:noFill/>
          <a:ln w="28575">
            <a:solidFill>
              <a:schemeClr val="accent5">
                <a:lumMod val="75000"/>
              </a:schemeClr>
            </a:solidFill>
          </a:ln>
        </p:spPr>
        <p:txBody>
          <a:bodyPr wrap="none" rtlCol="0">
            <a:spAutoFit/>
          </a:bodyPr>
          <a:lstStyle/>
          <a:p>
            <a:pPr algn="ctr"/>
            <a:r>
              <a:rPr kumimoji="1" lang="ja-JP" altLang="en-US" sz="4800" b="1" dirty="0" smtClean="0">
                <a:solidFill>
                  <a:schemeClr val="accent5">
                    <a:lumMod val="75000"/>
                  </a:schemeClr>
                </a:solidFill>
                <a:latin typeface="+mn-ea"/>
              </a:rPr>
              <a:t>②当日参加</a:t>
            </a:r>
            <a:endParaRPr kumimoji="1" lang="en-US" altLang="ja-JP" sz="4800" b="1" dirty="0" smtClean="0">
              <a:solidFill>
                <a:schemeClr val="accent5">
                  <a:lumMod val="75000"/>
                </a:schemeClr>
              </a:solidFill>
              <a:latin typeface="+mn-ea"/>
            </a:endParaRPr>
          </a:p>
          <a:p>
            <a:pPr algn="ctr"/>
            <a:r>
              <a:rPr lang="ja-JP" altLang="en-US" sz="4800" b="1" dirty="0">
                <a:solidFill>
                  <a:schemeClr val="accent5">
                    <a:lumMod val="75000"/>
                  </a:schemeClr>
                </a:solidFill>
                <a:latin typeface="+mn-ea"/>
              </a:rPr>
              <a:t>登録</a:t>
            </a:r>
            <a:r>
              <a:rPr kumimoji="1" lang="ja-JP" altLang="en-US" sz="4800" b="1" dirty="0" smtClean="0">
                <a:solidFill>
                  <a:schemeClr val="accent5">
                    <a:lumMod val="75000"/>
                  </a:schemeClr>
                </a:solidFill>
                <a:latin typeface="+mn-ea"/>
              </a:rPr>
              <a:t>される方</a:t>
            </a:r>
            <a:endParaRPr kumimoji="1" lang="ja-JP" altLang="en-US" sz="4800" b="1" dirty="0">
              <a:solidFill>
                <a:schemeClr val="accent5">
                  <a:lumMod val="75000"/>
                </a:schemeClr>
              </a:solidFill>
              <a:latin typeface="+mn-ea"/>
            </a:endParaRPr>
          </a:p>
        </p:txBody>
      </p:sp>
    </p:spTree>
    <p:extLst>
      <p:ext uri="{BB962C8B-B14F-4D97-AF65-F5344CB8AC3E}">
        <p14:creationId xmlns:p14="http://schemas.microsoft.com/office/powerpoint/2010/main" val="233230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168503" y="0"/>
            <a:ext cx="3689497" cy="738664"/>
          </a:xfrm>
          <a:prstGeom prst="rect">
            <a:avLst/>
          </a:prstGeom>
        </p:spPr>
        <p:txBody>
          <a:bodyPr wrap="square">
            <a:spAutoFit/>
          </a:bodyPr>
          <a:lstStyle/>
          <a:p>
            <a:pPr algn="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2024</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年度</a:t>
            </a: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8</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月</a:t>
            </a:r>
            <a:r>
              <a:rPr lang="en-US" altLang="ja-JP" sz="1400" dirty="0" smtClean="0">
                <a:solidFill>
                  <a:schemeClr val="bg2">
                    <a:lumMod val="50000"/>
                  </a:schemeClr>
                </a:solidFill>
                <a:latin typeface="BIZ UDゴシック" panose="020B0400000000000000" pitchFamily="49" charset="-128"/>
                <a:ea typeface="BIZ UDゴシック" panose="020B0400000000000000" pitchFamily="49" charset="-128"/>
              </a:rPr>
              <a:t>9</a:t>
            </a: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日（金）</a:t>
            </a:r>
          </a:p>
          <a:p>
            <a:pPr algn="r"/>
            <a:r>
              <a:rPr lang="ja-JP" altLang="en-US" sz="1400" dirty="0" smtClean="0">
                <a:solidFill>
                  <a:schemeClr val="bg2">
                    <a:lumMod val="50000"/>
                  </a:schemeClr>
                </a:solidFill>
                <a:latin typeface="BIZ UDゴシック" panose="020B0400000000000000" pitchFamily="49" charset="-128"/>
                <a:ea typeface="BIZ UDゴシック" panose="020B0400000000000000" pitchFamily="49" charset="-128"/>
              </a:rPr>
              <a:t>先端酵素学研究所内シンポジウム出席者（当日参加登録される方）</a:t>
            </a:r>
            <a:endParaRPr lang="ja-JP" altLang="en-US" sz="1400" dirty="0">
              <a:solidFill>
                <a:schemeClr val="bg2">
                  <a:lumMod val="50000"/>
                </a:schemeClr>
              </a:solidFill>
              <a:latin typeface="BIZ UDゴシック" panose="020B0400000000000000" pitchFamily="49" charset="-128"/>
              <a:ea typeface="BIZ UDゴシック" panose="020B0400000000000000" pitchFamily="49"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31329611"/>
              </p:ext>
            </p:extLst>
          </p:nvPr>
        </p:nvGraphicFramePr>
        <p:xfrm>
          <a:off x="454543" y="2717465"/>
          <a:ext cx="6028660" cy="6147581"/>
        </p:xfrm>
        <a:graphic>
          <a:graphicData uri="http://schemas.openxmlformats.org/drawingml/2006/table">
            <a:tbl>
              <a:tblPr/>
              <a:tblGrid>
                <a:gridCol w="2094613">
                  <a:extLst>
                    <a:ext uri="{9D8B030D-6E8A-4147-A177-3AD203B41FA5}">
                      <a16:colId xmlns:a16="http://schemas.microsoft.com/office/drawing/2014/main" val="2086095401"/>
                    </a:ext>
                  </a:extLst>
                </a:gridCol>
                <a:gridCol w="1892596">
                  <a:extLst>
                    <a:ext uri="{9D8B030D-6E8A-4147-A177-3AD203B41FA5}">
                      <a16:colId xmlns:a16="http://schemas.microsoft.com/office/drawing/2014/main" val="3787007"/>
                    </a:ext>
                  </a:extLst>
                </a:gridCol>
                <a:gridCol w="2041451">
                  <a:extLst>
                    <a:ext uri="{9D8B030D-6E8A-4147-A177-3AD203B41FA5}">
                      <a16:colId xmlns:a16="http://schemas.microsoft.com/office/drawing/2014/main" val="761937362"/>
                    </a:ext>
                  </a:extLst>
                </a:gridCol>
              </a:tblGrid>
              <a:tr h="573881">
                <a:tc>
                  <a:txBody>
                    <a:bodyPr/>
                    <a:lstStyle/>
                    <a:p>
                      <a:pPr algn="ctr" fontAlgn="ctr"/>
                      <a:r>
                        <a:rPr lang="ja-JP" altLang="en-US" sz="1800" b="1" i="0" u="none" strike="noStrike" dirty="0">
                          <a:solidFill>
                            <a:srgbClr val="000000"/>
                          </a:solidFill>
                          <a:effectLst/>
                          <a:latin typeface="BIZ UDゴシック" panose="020B0400000000000000" pitchFamily="49" charset="-128"/>
                          <a:ea typeface="BIZ UDゴシック" panose="020B0400000000000000" pitchFamily="49" charset="-128"/>
                        </a:rPr>
                        <a:t>ご所属</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ja-JP" altLang="en-US" sz="1800" b="1" i="0" u="none" strike="noStrike" dirty="0">
                          <a:solidFill>
                            <a:srgbClr val="000000"/>
                          </a:solidFill>
                          <a:effectLst/>
                          <a:latin typeface="BIZ UDゴシック" panose="020B0400000000000000" pitchFamily="49" charset="-128"/>
                          <a:ea typeface="BIZ UDゴシック" panose="020B0400000000000000" pitchFamily="49" charset="-128"/>
                        </a:rPr>
                        <a:t>お名前</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ja-JP" altLang="en-US" sz="1800" b="1" i="0" u="none" strike="noStrike" dirty="0">
                          <a:solidFill>
                            <a:srgbClr val="000000"/>
                          </a:solidFill>
                          <a:effectLst/>
                          <a:latin typeface="BIZ UDゴシック" panose="020B0400000000000000" pitchFamily="49" charset="-128"/>
                          <a:ea typeface="BIZ UDゴシック" panose="020B0400000000000000" pitchFamily="49" charset="-128"/>
                        </a:rPr>
                        <a:t>メールアドレス</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90372034"/>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841547"/>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5703511"/>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6819030"/>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117136"/>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8585901"/>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367950"/>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7773829"/>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8185192"/>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2389889"/>
                  </a:ext>
                </a:extLst>
              </a:tr>
              <a:tr h="557370">
                <a:tc>
                  <a:txBody>
                    <a:bodyPr/>
                    <a:lstStyle/>
                    <a:p>
                      <a:pPr algn="ctr" fontAlgn="ctr"/>
                      <a:r>
                        <a:rPr lang="ja-JP" altLang="en-US" sz="2200" b="0" i="0" u="none" strike="noStrike" dirty="0">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2101863"/>
                  </a:ext>
                </a:extLst>
              </a:tr>
            </a:tbl>
          </a:graphicData>
        </a:graphic>
      </p:graphicFrame>
      <p:sp>
        <p:nvSpPr>
          <p:cNvPr id="7" name="正方形/長方形 6"/>
          <p:cNvSpPr/>
          <p:nvPr/>
        </p:nvSpPr>
        <p:spPr>
          <a:xfrm>
            <a:off x="454543" y="998943"/>
            <a:ext cx="6028660" cy="1569660"/>
          </a:xfrm>
          <a:prstGeom prst="rect">
            <a:avLst/>
          </a:prstGeom>
        </p:spPr>
        <p:txBody>
          <a:bodyPr wrap="square">
            <a:spAutoFit/>
          </a:bodyPr>
          <a:lstStyle/>
          <a:p>
            <a:pPr marL="285750" indent="-285750">
              <a:buFont typeface="Wingdings" panose="05000000000000000000" pitchFamily="2" charset="2"/>
              <a:buChar char="l"/>
            </a:pPr>
            <a:r>
              <a:rPr lang="ja-JP" altLang="en-US" sz="1400" dirty="0" smtClean="0">
                <a:latin typeface="BIZ UDゴシック" panose="020B0400000000000000" pitchFamily="49" charset="-128"/>
                <a:ea typeface="BIZ UDゴシック" panose="020B0400000000000000" pitchFamily="49" charset="-128"/>
              </a:rPr>
              <a:t>職員証を持参していない方、</a:t>
            </a:r>
            <a:r>
              <a:rPr lang="en-US" altLang="ja-JP" sz="1400" dirty="0" smtClean="0">
                <a:latin typeface="BIZ UDゴシック" panose="020B0400000000000000" pitchFamily="49" charset="-128"/>
                <a:ea typeface="BIZ UDゴシック" panose="020B0400000000000000" pitchFamily="49" charset="-128"/>
              </a:rPr>
              <a:t>c</a:t>
            </a:r>
            <a:r>
              <a:rPr lang="ja-JP" altLang="en-US" sz="1400" dirty="0" smtClean="0">
                <a:latin typeface="BIZ UDゴシック" panose="020B0400000000000000" pitchFamily="49" charset="-128"/>
                <a:ea typeface="BIZ UDゴシック" panose="020B0400000000000000" pitchFamily="49" charset="-128"/>
              </a:rPr>
              <a:t>から始まる職員アカウントをお持ちでない方はご記入お願いします。</a:t>
            </a:r>
            <a:endParaRPr lang="en-US" altLang="ja-JP" sz="1400" dirty="0" smtClean="0">
              <a:latin typeface="BIZ UDゴシック" panose="020B0400000000000000" pitchFamily="49" charset="-128"/>
              <a:ea typeface="BIZ UDゴシック" panose="020B0400000000000000" pitchFamily="49" charset="-128"/>
            </a:endParaRPr>
          </a:p>
          <a:p>
            <a:pPr marL="171450" indent="-171450">
              <a:buFont typeface="Wingdings" panose="05000000000000000000" pitchFamily="2" charset="2"/>
              <a:buChar char="l"/>
            </a:pPr>
            <a:endParaRPr lang="ja-JP" altLang="en-US" sz="600" dirty="0" smtClean="0">
              <a:latin typeface="BIZ UDゴシック" panose="020B0400000000000000" pitchFamily="49" charset="-128"/>
              <a:ea typeface="BIZ UDゴシック" panose="020B0400000000000000" pitchFamily="49" charset="-128"/>
            </a:endParaRPr>
          </a:p>
          <a:p>
            <a:pPr marL="285750" indent="-285750">
              <a:buFont typeface="Wingdings" panose="05000000000000000000" pitchFamily="2" charset="2"/>
              <a:buChar char="l"/>
            </a:pPr>
            <a:r>
              <a:rPr lang="ja-JP" altLang="en-US" sz="1400" dirty="0" smtClean="0">
                <a:latin typeface="BIZ UDゴシック" panose="020B0400000000000000" pitchFamily="49" charset="-128"/>
                <a:ea typeface="BIZ UDゴシック" panose="020B0400000000000000" pitchFamily="49" charset="-128"/>
              </a:rPr>
              <a:t>ネームプレートも用意しておりますので、所属先とお名前を各自ご記入お願いします。</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600" dirty="0">
              <a:latin typeface="BIZ UDゴシック" panose="020B0400000000000000" pitchFamily="49" charset="-128"/>
              <a:ea typeface="BIZ UDゴシック" panose="020B0400000000000000" pitchFamily="49" charset="-128"/>
            </a:endParaRPr>
          </a:p>
          <a:p>
            <a:pPr marL="285750" indent="-285750">
              <a:buFont typeface="Wingdings" panose="05000000000000000000" pitchFamily="2" charset="2"/>
              <a:buChar char="l"/>
            </a:pPr>
            <a:r>
              <a:rPr lang="ja-JP" altLang="en-US" sz="1400" dirty="0" smtClean="0">
                <a:latin typeface="BIZ UDゴシック" panose="020B0400000000000000" pitchFamily="49" charset="-128"/>
                <a:ea typeface="BIZ UDゴシック" panose="020B0400000000000000" pitchFamily="49" charset="-128"/>
              </a:rPr>
              <a:t>後日、記入頂いたメールアドレス宛に、アンケートの案内をお送りします。</a:t>
            </a:r>
            <a:endParaRPr lang="ja-JP" altLang="en-US"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25201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5305" y="3115686"/>
            <a:ext cx="6451309" cy="1661993"/>
          </a:xfrm>
          <a:prstGeom prst="rect">
            <a:avLst/>
          </a:prstGeom>
          <a:noFill/>
          <a:ln w="28575">
            <a:solidFill>
              <a:schemeClr val="accent5">
                <a:lumMod val="75000"/>
              </a:schemeClr>
            </a:solidFill>
          </a:ln>
        </p:spPr>
        <p:txBody>
          <a:bodyPr wrap="square" rtlCol="0">
            <a:spAutoFit/>
          </a:bodyPr>
          <a:lstStyle/>
          <a:p>
            <a:pPr algn="ctr">
              <a:lnSpc>
                <a:spcPct val="150000"/>
              </a:lnSpc>
            </a:pPr>
            <a:r>
              <a:rPr kumimoji="1" lang="ja-JP" altLang="en-US" sz="3400" b="1" dirty="0" smtClean="0">
                <a:solidFill>
                  <a:schemeClr val="accent5">
                    <a:lumMod val="75000"/>
                  </a:schemeClr>
                </a:solidFill>
                <a:latin typeface="+mn-ea"/>
              </a:rPr>
              <a:t>懇親会に参加される方</a:t>
            </a:r>
            <a:r>
              <a:rPr lang="ja-JP" altLang="en-US" sz="3400" b="1" dirty="0" smtClean="0">
                <a:solidFill>
                  <a:schemeClr val="accent5">
                    <a:lumMod val="75000"/>
                  </a:schemeClr>
                </a:solidFill>
                <a:latin typeface="+mn-ea"/>
              </a:rPr>
              <a:t>は、</a:t>
            </a:r>
            <a:endParaRPr lang="en-US" altLang="ja-JP" sz="3400" b="1" dirty="0" smtClean="0">
              <a:solidFill>
                <a:schemeClr val="accent5">
                  <a:lumMod val="75000"/>
                </a:schemeClr>
              </a:solidFill>
              <a:latin typeface="+mn-ea"/>
            </a:endParaRPr>
          </a:p>
          <a:p>
            <a:pPr algn="ctr">
              <a:lnSpc>
                <a:spcPct val="150000"/>
              </a:lnSpc>
            </a:pPr>
            <a:r>
              <a:rPr lang="ja-JP" altLang="en-US" sz="3400" b="1" dirty="0" smtClean="0">
                <a:solidFill>
                  <a:schemeClr val="accent5">
                    <a:lumMod val="75000"/>
                  </a:schemeClr>
                </a:solidFill>
                <a:latin typeface="+mn-ea"/>
              </a:rPr>
              <a:t>受付で会費をお支払い下さい。</a:t>
            </a:r>
            <a:endParaRPr lang="en-US" altLang="ja-JP" sz="3400" b="1" dirty="0" smtClean="0">
              <a:solidFill>
                <a:schemeClr val="accent5">
                  <a:lumMod val="75000"/>
                </a:schemeClr>
              </a:solidFill>
              <a:latin typeface="+mn-ea"/>
            </a:endParaRPr>
          </a:p>
        </p:txBody>
      </p:sp>
      <p:sp>
        <p:nvSpPr>
          <p:cNvPr id="2" name="正方形/長方形 1"/>
          <p:cNvSpPr/>
          <p:nvPr/>
        </p:nvSpPr>
        <p:spPr>
          <a:xfrm>
            <a:off x="151510" y="4886797"/>
            <a:ext cx="6536368" cy="738664"/>
          </a:xfrm>
          <a:prstGeom prst="rect">
            <a:avLst/>
          </a:prstGeom>
        </p:spPr>
        <p:txBody>
          <a:bodyPr wrap="square">
            <a:spAutoFit/>
          </a:bodyPr>
          <a:lstStyle/>
          <a:p>
            <a:pPr algn="ctr"/>
            <a:r>
              <a:rPr lang="ja-JP" altLang="en-US" dirty="0" smtClean="0">
                <a:latin typeface="BIZ UDゴシック" panose="020B0400000000000000" pitchFamily="49" charset="-128"/>
                <a:ea typeface="BIZ UDゴシック" panose="020B0400000000000000" pitchFamily="49" charset="-128"/>
              </a:rPr>
              <a:t>☆セミナー運営委員がいる先端酵素学研究所内の</a:t>
            </a:r>
            <a:endParaRPr lang="en-US" altLang="ja-JP" dirty="0" smtClean="0">
              <a:latin typeface="BIZ UDゴシック" panose="020B0400000000000000" pitchFamily="49" charset="-128"/>
              <a:ea typeface="BIZ UDゴシック" panose="020B0400000000000000" pitchFamily="49" charset="-128"/>
            </a:endParaRPr>
          </a:p>
          <a:p>
            <a:pPr algn="ctr"/>
            <a:endParaRPr lang="en-US" altLang="ja-JP" sz="600" dirty="0" smtClean="0">
              <a:latin typeface="BIZ UDゴシック" panose="020B0400000000000000" pitchFamily="49" charset="-128"/>
              <a:ea typeface="BIZ UDゴシック" panose="020B0400000000000000" pitchFamily="49" charset="-128"/>
            </a:endParaRPr>
          </a:p>
          <a:p>
            <a:pPr algn="ctr"/>
            <a:r>
              <a:rPr lang="ja-JP" altLang="en-US" dirty="0" smtClean="0">
                <a:latin typeface="BIZ UDゴシック" panose="020B0400000000000000" pitchFamily="49" charset="-128"/>
                <a:ea typeface="BIZ UDゴシック" panose="020B0400000000000000" pitchFamily="49" charset="-128"/>
              </a:rPr>
              <a:t>分野は、懇親会費を事前に徴収しております。</a:t>
            </a:r>
            <a:endParaRPr lang="en-US" altLang="ja-JP" dirty="0" smtClean="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4260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26973" y="1467814"/>
            <a:ext cx="3247043" cy="5965736"/>
          </a:xfrm>
          <a:prstGeom prst="rect">
            <a:avLst/>
          </a:prstGeom>
          <a:noFill/>
        </p:spPr>
        <p:txBody>
          <a:bodyPr vert="eaVert" wrap="none" rtlCol="0">
            <a:spAutoFit/>
          </a:bodyPr>
          <a:lstStyle/>
          <a:p>
            <a:r>
              <a:rPr lang="ja-JP" altLang="en-US" sz="19900" b="1" dirty="0" smtClean="0">
                <a:latin typeface="+mn-ea"/>
              </a:rPr>
              <a:t>受</a:t>
            </a:r>
            <a:r>
              <a:rPr lang="ja-JP" altLang="en-US" sz="6000" b="1" dirty="0" smtClean="0">
                <a:latin typeface="+mn-ea"/>
              </a:rPr>
              <a:t>　</a:t>
            </a:r>
            <a:r>
              <a:rPr lang="ja-JP" altLang="en-US" sz="19900" b="1" dirty="0" smtClean="0">
                <a:latin typeface="+mn-ea"/>
              </a:rPr>
              <a:t>付</a:t>
            </a:r>
            <a:endParaRPr lang="ja-JP" altLang="en-US" sz="19900" b="1" dirty="0">
              <a:latin typeface="+mn-ea"/>
            </a:endParaRPr>
          </a:p>
        </p:txBody>
      </p:sp>
    </p:spTree>
    <p:extLst>
      <p:ext uri="{BB962C8B-B14F-4D97-AF65-F5344CB8AC3E}">
        <p14:creationId xmlns:p14="http://schemas.microsoft.com/office/powerpoint/2010/main" val="21377816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TotalTime>
  <Words>190</Words>
  <Application>Microsoft Office PowerPoint</Application>
  <PresentationFormat>画面に合わせる (4:3)</PresentationFormat>
  <Paragraphs>79</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14</cp:revision>
  <cp:lastPrinted>2024-08-08T00:41:19Z</cp:lastPrinted>
  <dcterms:created xsi:type="dcterms:W3CDTF">2024-08-06T05:05:52Z</dcterms:created>
  <dcterms:modified xsi:type="dcterms:W3CDTF">2024-08-27T01:17:47Z</dcterms:modified>
</cp:coreProperties>
</file>